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0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4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</a:pPr>
            <a:r>
              <a:rPr lang="ru-RU" sz="2400" b="1" dirty="0" smtClean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2400" b="1" dirty="0" smtClean="0">
                <a:latin typeface="Times New Roman"/>
                <a:ea typeface="Times New Roman"/>
                <a:cs typeface="Times New Roman"/>
              </a:rPr>
            </a:br>
            <a:r>
              <a:rPr lang="ru-RU" sz="3200" b="1" dirty="0" smtClean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  <a:t>О муниципальном </a:t>
            </a:r>
            <a:r>
              <a:rPr lang="ru-RU" sz="3200" b="1" dirty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  <a:t>этапе </a:t>
            </a:r>
            <a:r>
              <a:rPr lang="ru-RU" sz="3200" b="1" dirty="0" smtClean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3200" b="1" dirty="0" smtClean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3200" b="1" u="sng" dirty="0" smtClean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  <a:t>Всероссийского  </a:t>
            </a:r>
            <a:r>
              <a:rPr lang="ru-RU" sz="3200" b="1" u="sng" dirty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  <a:t>конкурса </a:t>
            </a:r>
            <a:r>
              <a:rPr lang="ru-RU" sz="3200" b="1" u="sng" dirty="0" smtClean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  <a:t>сценариев</a:t>
            </a:r>
            <a:r>
              <a:rPr lang="ru-RU" sz="3200" b="1" u="sng" dirty="0" smtClean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3200" b="1" dirty="0">
                <a:solidFill>
                  <a:schemeClr val="tx2"/>
                </a:solidFill>
                <a:ea typeface="Times New Roman"/>
                <a:cs typeface="Times New Roman"/>
              </a:rPr>
              <a:t/>
            </a:r>
            <a:br>
              <a:rPr lang="ru-RU" sz="3200" b="1" dirty="0">
                <a:solidFill>
                  <a:schemeClr val="tx2"/>
                </a:solidFill>
                <a:ea typeface="Times New Roman"/>
                <a:cs typeface="Times New Roman"/>
              </a:rPr>
            </a:br>
            <a:r>
              <a:rPr lang="ru-RU" sz="3200" b="1" dirty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  <a:t>посвященном 75-летию Великой Победы, </a:t>
            </a:r>
            <a:r>
              <a:rPr lang="ru-RU" sz="3200" b="1" dirty="0">
                <a:solidFill>
                  <a:schemeClr val="tx2"/>
                </a:solidFill>
                <a:ea typeface="Times New Roman"/>
                <a:cs typeface="Times New Roman"/>
              </a:rPr>
              <a:t/>
            </a:r>
            <a:br>
              <a:rPr lang="ru-RU" sz="3200" b="1" dirty="0">
                <a:solidFill>
                  <a:schemeClr val="tx2"/>
                </a:solidFill>
                <a:ea typeface="Times New Roman"/>
                <a:cs typeface="Times New Roman"/>
              </a:rPr>
            </a:br>
            <a:r>
              <a:rPr lang="ru-RU" sz="3200" b="1" dirty="0">
                <a:solidFill>
                  <a:schemeClr val="accent2"/>
                </a:solidFill>
                <a:latin typeface="Times New Roman"/>
                <a:ea typeface="Times New Roman"/>
                <a:cs typeface="Times New Roman"/>
              </a:rPr>
              <a:t>«История моей семьи в </a:t>
            </a:r>
            <a:r>
              <a:rPr lang="ru-RU" sz="3200" b="1" dirty="0" smtClean="0">
                <a:solidFill>
                  <a:schemeClr val="accent2"/>
                </a:solidFill>
                <a:latin typeface="Times New Roman"/>
                <a:ea typeface="Times New Roman"/>
                <a:cs typeface="Times New Roman"/>
              </a:rPr>
              <a:t>истории</a:t>
            </a:r>
            <a:br>
              <a:rPr lang="ru-RU" sz="3200" b="1" dirty="0" smtClean="0">
                <a:solidFill>
                  <a:schemeClr val="accent2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3200" b="1" dirty="0" smtClean="0">
                <a:solidFill>
                  <a:schemeClr val="accent2"/>
                </a:solidFill>
                <a:latin typeface="Times New Roman"/>
                <a:ea typeface="Times New Roman"/>
                <a:cs typeface="Times New Roman"/>
              </a:rPr>
              <a:t> Великой </a:t>
            </a:r>
            <a:r>
              <a:rPr lang="ru-RU" sz="3200" b="1" dirty="0">
                <a:solidFill>
                  <a:schemeClr val="accent2"/>
                </a:solidFill>
                <a:latin typeface="Times New Roman"/>
                <a:ea typeface="Times New Roman"/>
                <a:cs typeface="Times New Roman"/>
              </a:rPr>
              <a:t>Отечественной войны»»</a:t>
            </a:r>
            <a:r>
              <a:rPr lang="ru-RU" sz="3200" dirty="0">
                <a:solidFill>
                  <a:schemeClr val="accent2"/>
                </a:solidFill>
                <a:ea typeface="Times New Roman"/>
                <a:cs typeface="Times New Roman"/>
              </a:rPr>
              <a:t/>
            </a:r>
            <a:br>
              <a:rPr lang="ru-RU" sz="3200" dirty="0">
                <a:solidFill>
                  <a:schemeClr val="accent2"/>
                </a:solidFill>
                <a:ea typeface="Times New Roman"/>
                <a:cs typeface="Times New Roman"/>
              </a:rPr>
            </a:br>
            <a:r>
              <a:rPr lang="ru-RU" sz="3200" b="1" dirty="0" smtClean="0">
                <a:solidFill>
                  <a:schemeClr val="tx2"/>
                </a:solidFill>
                <a:ea typeface="Times New Roman"/>
                <a:cs typeface="Times New Roman"/>
              </a:rPr>
              <a:t>(Положение прилагается)</a:t>
            </a:r>
            <a:endParaRPr lang="ru-RU" sz="32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5197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600" b="1" dirty="0" smtClean="0">
                <a:solidFill>
                  <a:schemeClr val="accent2"/>
                </a:solidFill>
                <a:latin typeface="Times New Roman"/>
                <a:ea typeface="Times New Roman"/>
                <a:cs typeface="Times New Roman"/>
              </a:rPr>
              <a:t>Участники конкурса</a:t>
            </a:r>
            <a:r>
              <a:rPr lang="ru-RU" sz="3600" dirty="0">
                <a:solidFill>
                  <a:schemeClr val="accent2"/>
                </a:solidFill>
                <a:ea typeface="Times New Roman"/>
                <a:cs typeface="Times New Roman"/>
              </a:rPr>
              <a:t/>
            </a:r>
            <a:br>
              <a:rPr lang="ru-RU" sz="3600" dirty="0">
                <a:solidFill>
                  <a:schemeClr val="accent2"/>
                </a:solidFill>
                <a:ea typeface="Times New Roman"/>
                <a:cs typeface="Times New Roman"/>
              </a:rPr>
            </a:br>
            <a:endParaRPr lang="ru-RU" sz="3600" dirty="0">
              <a:solidFill>
                <a:schemeClr val="accent2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7227499"/>
              </p:ext>
            </p:extLst>
          </p:nvPr>
        </p:nvGraphicFramePr>
        <p:xfrm>
          <a:off x="1043608" y="1196752"/>
          <a:ext cx="7344816" cy="51082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6344"/>
                <a:gridCol w="4248472"/>
              </a:tblGrid>
              <a:tr h="21602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4056">
                <a:tc rowSpan="4">
                  <a:txBody>
                    <a:bodyPr/>
                    <a:lstStyle/>
                    <a:p>
                      <a:endParaRPr lang="ru-RU" sz="2000" b="1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endParaRPr lang="ru-RU" sz="2000" b="1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endParaRPr lang="ru-RU" sz="2000" b="1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/>
                      <a:r>
                        <a:rPr lang="ru-RU" sz="2000" b="1" dirty="0" smtClean="0">
                          <a:effectLst/>
                          <a:latin typeface="Times New Roman"/>
                          <a:ea typeface="Times New Roman"/>
                        </a:rPr>
                        <a:t>дети и подростки </a:t>
                      </a:r>
                    </a:p>
                    <a:p>
                      <a:pPr algn="ctr"/>
                      <a:r>
                        <a:rPr lang="ru-RU" sz="2000" b="1" dirty="0" smtClean="0">
                          <a:effectLst/>
                          <a:latin typeface="Times New Roman"/>
                          <a:ea typeface="Times New Roman"/>
                        </a:rPr>
                        <a:t>в возрасте от </a:t>
                      </a:r>
                      <a:r>
                        <a:rPr lang="ru-RU" sz="2000" b="1" dirty="0" smtClean="0">
                          <a:effectLst/>
                          <a:latin typeface="Times New Roman"/>
                          <a:ea typeface="Times New Roman"/>
                        </a:rPr>
                        <a:t>12 </a:t>
                      </a:r>
                      <a:r>
                        <a:rPr lang="ru-RU" sz="2000" b="1" dirty="0" smtClean="0">
                          <a:effectLst/>
                          <a:latin typeface="Times New Roman"/>
                          <a:ea typeface="Times New Roman"/>
                        </a:rPr>
                        <a:t>до 17 лет (включительно) 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 участники юнармейского движения,</a:t>
                      </a:r>
                      <a:endParaRPr lang="ru-RU" sz="2000" b="1" dirty="0"/>
                    </a:p>
                  </a:txBody>
                  <a:tcPr/>
                </a:tc>
              </a:tr>
              <a:tr h="578336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20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участники общественных</a:t>
                      </a:r>
                    </a:p>
                    <a:p>
                      <a:pPr mar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20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   организаций,</a:t>
                      </a:r>
                      <a:endParaRPr lang="ru-RU" sz="2000" b="1" dirty="0"/>
                    </a:p>
                  </a:txBody>
                  <a:tcPr/>
                </a:tc>
              </a:tr>
              <a:tr h="48000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- участники </a:t>
                      </a:r>
                      <a:r>
                        <a:rPr lang="ru-RU" sz="20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клубов,</a:t>
                      </a:r>
                      <a:endParaRPr lang="ru-RU" sz="2000" b="1" dirty="0"/>
                    </a:p>
                  </a:txBody>
                  <a:tcPr/>
                </a:tc>
              </a:tr>
              <a:tr h="6200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-  участники </a:t>
                      </a:r>
                      <a:r>
                        <a:rPr lang="ru-RU" sz="20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движений патриотической направленности.</a:t>
                      </a:r>
                      <a:endParaRPr lang="ru-RU" sz="2000" b="1" dirty="0"/>
                    </a:p>
                  </a:txBody>
                  <a:tcPr/>
                </a:tc>
              </a:tr>
              <a:tr h="704088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 двух возрастных группах:</a:t>
                      </a:r>
                      <a:endParaRPr lang="ru-RU" sz="2000" b="1" i="1" dirty="0" smtClean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ctr"/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/>
                        <a:t>младшая возрастная группа - участники в возрасте от </a:t>
                      </a:r>
                      <a:r>
                        <a:rPr lang="ru-RU" sz="2000" b="1" dirty="0" smtClean="0"/>
                        <a:t>12</a:t>
                      </a:r>
                      <a:r>
                        <a:rPr lang="ru-RU" sz="2000" b="1" baseline="0" dirty="0" smtClean="0"/>
                        <a:t> </a:t>
                      </a:r>
                      <a:r>
                        <a:rPr lang="ru-RU" sz="2000" b="1" dirty="0" smtClean="0"/>
                        <a:t> </a:t>
                      </a:r>
                      <a:r>
                        <a:rPr lang="ru-RU" sz="2000" b="1" dirty="0" smtClean="0"/>
                        <a:t>до </a:t>
                      </a:r>
                      <a:r>
                        <a:rPr lang="ru-RU" sz="2000" b="1" dirty="0" smtClean="0"/>
                        <a:t>14 </a:t>
                      </a:r>
                      <a:r>
                        <a:rPr lang="ru-RU" sz="2000" b="1" dirty="0" smtClean="0"/>
                        <a:t>лет (включительно);</a:t>
                      </a:r>
                      <a:endParaRPr lang="ru-RU" sz="2000" b="1" dirty="0"/>
                    </a:p>
                  </a:txBody>
                  <a:tcPr/>
                </a:tc>
              </a:tr>
              <a:tr h="106211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старшая возрастная группа - участники в возрасте от </a:t>
                      </a:r>
                      <a:r>
                        <a:rPr lang="ru-RU" sz="2000" b="1" dirty="0" smtClean="0"/>
                        <a:t>13 </a:t>
                      </a:r>
                      <a:r>
                        <a:rPr lang="ru-RU" sz="2000" b="1" dirty="0" smtClean="0"/>
                        <a:t>до 17 лет (включительно).</a:t>
                      </a:r>
                      <a:endParaRPr lang="ru-RU" sz="20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14169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accent2"/>
                </a:solidFill>
              </a:rPr>
              <a:t>СРОКИ ПРОВЕДЕНИЯ КОНКУРСА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3080952"/>
              </p:ext>
            </p:extLst>
          </p:nvPr>
        </p:nvGraphicFramePr>
        <p:xfrm>
          <a:off x="395535" y="1484783"/>
          <a:ext cx="8352930" cy="46701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8153"/>
                <a:gridCol w="3384376"/>
                <a:gridCol w="3600401"/>
              </a:tblGrid>
              <a:tr h="36004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040000">
                <a:tc gridSpan="3"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effectLst/>
                          <a:latin typeface="Times New Roman"/>
                          <a:ea typeface="Times New Roman"/>
                        </a:rPr>
                        <a:t>Конкурс проводится в два этапа:</a:t>
                      </a:r>
                      <a:endParaRPr lang="ru-RU" sz="24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32411">
                <a:tc>
                  <a:txBody>
                    <a:bodyPr/>
                    <a:lstStyle/>
                    <a:p>
                      <a:pPr algn="ctr"/>
                      <a:endParaRPr lang="ru-RU" sz="2400" b="1" dirty="0" smtClean="0"/>
                    </a:p>
                    <a:p>
                      <a:pPr algn="ctr"/>
                      <a:r>
                        <a:rPr lang="ru-RU" sz="2400" b="1" dirty="0" smtClean="0"/>
                        <a:t>1 этап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 </a:t>
                      </a:r>
                    </a:p>
                    <a:p>
                      <a:pPr algn="ctr"/>
                      <a:r>
                        <a:rPr lang="ru-RU" sz="2400" b="1" dirty="0" smtClean="0"/>
                        <a:t>прием заявок на участие 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/>
                    </a:p>
                    <a:p>
                      <a:pPr algn="ctr"/>
                      <a:r>
                        <a:rPr lang="ru-RU" sz="2400" b="1" dirty="0" smtClean="0"/>
                        <a:t>по 20 марта 2020 г.</a:t>
                      </a:r>
                      <a:endParaRPr lang="ru-RU" sz="2400" b="1" dirty="0"/>
                    </a:p>
                  </a:txBody>
                  <a:tcPr/>
                </a:tc>
              </a:tr>
              <a:tr h="1165844">
                <a:tc rowSpan="2">
                  <a:txBody>
                    <a:bodyPr/>
                    <a:lstStyle/>
                    <a:p>
                      <a:pPr algn="ctr"/>
                      <a:endParaRPr lang="ru-RU" sz="2400" b="1" dirty="0" smtClean="0"/>
                    </a:p>
                    <a:p>
                      <a:pPr algn="ctr"/>
                      <a:r>
                        <a:rPr lang="ru-RU" sz="2400" b="1" dirty="0" smtClean="0"/>
                        <a:t>2</a:t>
                      </a:r>
                      <a:r>
                        <a:rPr lang="ru-RU" sz="2400" b="1" baseline="0" dirty="0" smtClean="0"/>
                        <a:t> </a:t>
                      </a:r>
                      <a:r>
                        <a:rPr lang="ru-RU" sz="2400" b="1" dirty="0" smtClean="0"/>
                        <a:t>этап</a:t>
                      </a:r>
                    </a:p>
                    <a:p>
                      <a:pPr algn="ctr"/>
                      <a:endParaRPr lang="ru-RU" sz="2400" b="1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ru-RU" sz="2400" b="1" smtClean="0"/>
                    </a:p>
                    <a:p>
                      <a:pPr algn="ctr"/>
                      <a:r>
                        <a:rPr lang="ru-RU" sz="2400" b="1" smtClean="0"/>
                        <a:t>работа </a:t>
                      </a:r>
                      <a:r>
                        <a:rPr lang="ru-RU" sz="2400" b="1" dirty="0" smtClean="0"/>
                        <a:t>конкурсной комиссии -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baseline="0" dirty="0" smtClean="0"/>
                    </a:p>
                    <a:p>
                      <a:pPr algn="ctr"/>
                      <a:r>
                        <a:rPr lang="ru-RU" sz="2400" b="1" baseline="0" dirty="0" smtClean="0"/>
                        <a:t>с 20 по 31  марта 2020 г.</a:t>
                      </a:r>
                      <a:endParaRPr lang="ru-RU" sz="2400" b="1" dirty="0"/>
                    </a:p>
                  </a:txBody>
                  <a:tcPr/>
                </a:tc>
              </a:tr>
              <a:tr h="766107">
                <a:tc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С 1 апреля по</a:t>
                      </a:r>
                      <a:r>
                        <a:rPr lang="ru-RU" sz="2400" b="1" baseline="0" dirty="0" smtClean="0"/>
                        <a:t> 31 апреля</a:t>
                      </a:r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24455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8157592" cy="1152128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2"/>
                </a:solidFill>
              </a:rPr>
              <a:t/>
            </a:r>
            <a:br>
              <a:rPr lang="ru-RU" sz="3600" b="1" dirty="0" smtClean="0">
                <a:solidFill>
                  <a:schemeClr val="accent2"/>
                </a:solidFill>
              </a:rPr>
            </a:br>
            <a:r>
              <a:rPr lang="ru-RU" sz="3600" b="1" dirty="0" smtClean="0">
                <a:solidFill>
                  <a:schemeClr val="accent2"/>
                </a:solidFill>
              </a:rPr>
              <a:t>Порядок  предоставления  конкурсных работ</a:t>
            </a:r>
            <a:br>
              <a:rPr lang="ru-RU" sz="3600" b="1" dirty="0" smtClean="0">
                <a:solidFill>
                  <a:schemeClr val="accent2"/>
                </a:solidFill>
              </a:rPr>
            </a:br>
            <a:endParaRPr lang="ru-RU" sz="3600" b="1" dirty="0">
              <a:solidFill>
                <a:schemeClr val="accent2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1310946"/>
              </p:ext>
            </p:extLst>
          </p:nvPr>
        </p:nvGraphicFramePr>
        <p:xfrm>
          <a:off x="755576" y="1844824"/>
          <a:ext cx="7608168" cy="4145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320"/>
                <a:gridCol w="2736304"/>
                <a:gridCol w="1991544"/>
              </a:tblGrid>
              <a:tr h="14401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38070">
                <a:tc gridSpan="3"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Для участия в конкурсе кандидаты предоставляют в конкурсную комиссию следующие материалы:</a:t>
                      </a:r>
                      <a:endParaRPr lang="ru-RU" sz="24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8070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-</a:t>
                      </a:r>
                      <a:r>
                        <a:rPr lang="ru-RU" sz="2400" b="1" baseline="0" dirty="0" smtClean="0"/>
                        <a:t> </a:t>
                      </a:r>
                      <a:r>
                        <a:rPr lang="ru-RU" sz="2400" b="1" dirty="0" smtClean="0"/>
                        <a:t>заявку </a:t>
                      </a:r>
                      <a:endParaRPr lang="ru-RU" sz="2400" b="1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2400" b="1" dirty="0" smtClean="0"/>
                        <a:t>Приложение № 1</a:t>
                      </a:r>
                      <a:endParaRPr lang="ru-RU" sz="24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8070">
                <a:tc rowSpan="2">
                  <a:txBody>
                    <a:bodyPr/>
                    <a:lstStyle/>
                    <a:p>
                      <a:r>
                        <a:rPr lang="ru-RU" sz="2400" b="1" dirty="0" smtClean="0"/>
                        <a:t>- согласие на обработку персональных данных 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для лиц в возрасте от </a:t>
                      </a:r>
                      <a:r>
                        <a:rPr lang="ru-RU" sz="2400" b="1" dirty="0" smtClean="0"/>
                        <a:t>12 </a:t>
                      </a:r>
                      <a:r>
                        <a:rPr lang="ru-RU" sz="2400" b="1" dirty="0" smtClean="0"/>
                        <a:t>до 14 лет 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Приложение № 2; </a:t>
                      </a:r>
                      <a:endParaRPr lang="ru-RU" sz="2400" b="1" dirty="0"/>
                    </a:p>
                  </a:txBody>
                  <a:tcPr/>
                </a:tc>
              </a:tr>
              <a:tr h="23807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для лиц в возрасте от 14 до 17 лет 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Приложение № 3;</a:t>
                      </a:r>
                      <a:endParaRPr lang="ru-RU" sz="2400" b="1" dirty="0"/>
                    </a:p>
                  </a:txBody>
                  <a:tcPr/>
                </a:tc>
              </a:tr>
              <a:tr h="238070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-</a:t>
                      </a:r>
                      <a:r>
                        <a:rPr lang="ru-RU" sz="2400" b="1" baseline="0" dirty="0" smtClean="0"/>
                        <a:t> </a:t>
                      </a:r>
                      <a:r>
                        <a:rPr lang="ru-RU" sz="2400" b="1" dirty="0" smtClean="0"/>
                        <a:t>творческую работу </a:t>
                      </a:r>
                      <a:endParaRPr lang="ru-RU" sz="2400" b="1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2400" b="1" dirty="0" smtClean="0"/>
                        <a:t>сценарий</a:t>
                      </a:r>
                      <a:endParaRPr lang="ru-RU" sz="24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8070">
                <a:tc gridSpan="3"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2"/>
                          </a:solidFill>
                        </a:rPr>
                        <a:t>!!! ТРЕБОВАНИЯ К КОНКУРСНЫМ РАБОТАМ (</a:t>
                      </a:r>
                      <a:r>
                        <a:rPr lang="ru-RU" sz="2000" b="1" dirty="0" err="1" smtClean="0">
                          <a:solidFill>
                            <a:schemeClr val="accent2"/>
                          </a:solidFill>
                        </a:rPr>
                        <a:t>См.Положение</a:t>
                      </a:r>
                      <a:r>
                        <a:rPr lang="ru-RU" sz="2000" b="1" dirty="0" smtClean="0"/>
                        <a:t>)</a:t>
                      </a:r>
                      <a:endParaRPr lang="ru-RU" sz="20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06533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chemeClr val="accent2"/>
                </a:solidFill>
              </a:rPr>
              <a:t>КРИТЕРИИ ОЦЕНКИ КОНКУРСНЫХ РАБОТ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4171122"/>
              </p:ext>
            </p:extLst>
          </p:nvPr>
        </p:nvGraphicFramePr>
        <p:xfrm>
          <a:off x="323528" y="1340768"/>
          <a:ext cx="8280920" cy="45216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80"/>
                <a:gridCol w="7560840"/>
              </a:tblGrid>
              <a:tr h="40684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6844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-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соответствие содержания работы тематике конкурса,</a:t>
                      </a:r>
                    </a:p>
                    <a:p>
                      <a:endParaRPr lang="ru-RU" sz="2400" b="1" dirty="0"/>
                    </a:p>
                  </a:txBody>
                  <a:tcPr/>
                </a:tc>
              </a:tr>
              <a:tr h="406844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-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творческая и художественная целостность,</a:t>
                      </a:r>
                    </a:p>
                    <a:p>
                      <a:endParaRPr lang="ru-RU" sz="2400" b="1" dirty="0"/>
                    </a:p>
                  </a:txBody>
                  <a:tcPr/>
                </a:tc>
              </a:tr>
              <a:tr h="406844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-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наличие авторского подхода к представлению материала,</a:t>
                      </a:r>
                      <a:endParaRPr lang="ru-RU" sz="2400" b="1" dirty="0"/>
                    </a:p>
                  </a:txBody>
                  <a:tcPr/>
                </a:tc>
              </a:tr>
              <a:tr h="406844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-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культура оформления работы, соответствие требованиям,</a:t>
                      </a:r>
                      <a:endParaRPr lang="ru-RU" sz="2400" b="1" dirty="0"/>
                    </a:p>
                  </a:txBody>
                  <a:tcPr/>
                </a:tc>
              </a:tr>
              <a:tr h="406844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-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отсутствие плагиата.</a:t>
                      </a:r>
                    </a:p>
                    <a:p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94350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chemeClr val="accent2"/>
                </a:solidFill>
              </a:rPr>
              <a:t>ПОДВЕДЕНИЕ ИТОГОВ КОНКУРСА. НАГРАЖДЕНИЕ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1527068"/>
              </p:ext>
            </p:extLst>
          </p:nvPr>
        </p:nvGraphicFramePr>
        <p:xfrm>
          <a:off x="539552" y="1340771"/>
          <a:ext cx="7992888" cy="468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/>
                <a:gridCol w="7056784"/>
              </a:tblGrid>
              <a:tr h="36003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80120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-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В каждом городе-герое определяются три призовых места -1, II, III места.</a:t>
                      </a:r>
                      <a:endParaRPr lang="ru-RU" sz="2000" b="1" dirty="0"/>
                    </a:p>
                  </a:txBody>
                  <a:tcPr/>
                </a:tc>
              </a:tr>
              <a:tr h="1080120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-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Сценарии победителей конкурсного отбора войдут в сюжет исторического фильма «Память жива».</a:t>
                      </a:r>
                      <a:endParaRPr lang="ru-RU" sz="2000" b="1" dirty="0"/>
                    </a:p>
                  </a:txBody>
                  <a:tcPr/>
                </a:tc>
              </a:tr>
              <a:tr h="1080120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-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Лучшие творческие работы размещаются на официальном сайте ВВПОД «ЮНАРМИЯ» с указанием авторства.</a:t>
                      </a:r>
                      <a:endParaRPr lang="ru-RU" sz="2000" b="1" dirty="0"/>
                    </a:p>
                  </a:txBody>
                  <a:tcPr/>
                </a:tc>
              </a:tr>
              <a:tr h="1080120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-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Организаторы конкурса оставляют за собой право учреждать специальные номинации определять в них победителя и награждать специальными призами.</a:t>
                      </a:r>
                      <a:endParaRPr lang="ru-RU" sz="20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14697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78698"/>
          </a:xfrm>
        </p:spPr>
        <p:txBody>
          <a:bodyPr>
            <a:normAutofit/>
          </a:bodyPr>
          <a:lstStyle/>
          <a:p>
            <a:r>
              <a:rPr lang="ru-RU" sz="3600" b="1" u="sng" dirty="0"/>
              <a:t>Все материалы для участия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в </a:t>
            </a:r>
            <a:r>
              <a:rPr lang="ru-RU" sz="3600" b="1" dirty="0"/>
              <a:t>конкурсе направляются в администрацию муниципального  штаба Движения «ЮНАРМИЯ»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u="sng" dirty="0" smtClean="0"/>
              <a:t>на </a:t>
            </a:r>
            <a:r>
              <a:rPr lang="ru-RU" sz="3600" b="1" u="sng" dirty="0"/>
              <a:t>адрес </a:t>
            </a:r>
            <a:r>
              <a:rPr lang="ru-RU" sz="3600" b="1" u="sng" dirty="0" smtClean="0"/>
              <a:t/>
            </a:r>
            <a:br>
              <a:rPr lang="ru-RU" sz="3600" b="1" u="sng" dirty="0" smtClean="0"/>
            </a:br>
            <a:r>
              <a:rPr lang="ru-RU" sz="3600" b="1" u="sng" dirty="0" smtClean="0"/>
              <a:t>электронной </a:t>
            </a:r>
            <a:r>
              <a:rPr lang="ru-RU" sz="3600" b="1" u="sng" dirty="0"/>
              <a:t>почты </a:t>
            </a:r>
            <a:r>
              <a:rPr lang="ru-RU" sz="3600" b="1" dirty="0">
                <a:solidFill>
                  <a:schemeClr val="accent1"/>
                </a:solidFill>
              </a:rPr>
              <a:t>habirova_63@mail.ru </a:t>
            </a:r>
            <a:r>
              <a:rPr lang="ru-RU" sz="3600" b="1" dirty="0" smtClean="0">
                <a:solidFill>
                  <a:schemeClr val="accent1"/>
                </a:solidFill>
              </a:rPr>
              <a:t>. </a:t>
            </a:r>
            <a:br>
              <a:rPr lang="ru-RU" sz="3600" b="1" dirty="0" smtClean="0">
                <a:solidFill>
                  <a:schemeClr val="accent1"/>
                </a:solidFill>
              </a:rPr>
            </a:br>
            <a:r>
              <a:rPr lang="ru-RU" sz="3600" b="1" dirty="0" smtClean="0">
                <a:solidFill>
                  <a:schemeClr val="accent2"/>
                </a:solidFill>
              </a:rPr>
              <a:t>в </a:t>
            </a:r>
            <a:r>
              <a:rPr lang="ru-RU" sz="3600" b="1" dirty="0">
                <a:solidFill>
                  <a:schemeClr val="accent2"/>
                </a:solidFill>
              </a:rPr>
              <a:t>срок  </a:t>
            </a:r>
            <a:r>
              <a:rPr lang="ru-RU" sz="3600" b="1" dirty="0" smtClean="0">
                <a:solidFill>
                  <a:schemeClr val="accent2"/>
                </a:solidFill>
              </a:rPr>
              <a:t>до </a:t>
            </a:r>
            <a:r>
              <a:rPr lang="ru-RU" sz="3600" b="1" dirty="0" smtClean="0">
                <a:solidFill>
                  <a:schemeClr val="accent2"/>
                </a:solidFill>
              </a:rPr>
              <a:t> </a:t>
            </a:r>
            <a:r>
              <a:rPr lang="ru-RU" sz="3600" b="1" dirty="0">
                <a:solidFill>
                  <a:schemeClr val="accent2"/>
                </a:solidFill>
              </a:rPr>
              <a:t>20 марта 2020 года.</a:t>
            </a:r>
          </a:p>
        </p:txBody>
      </p:sp>
    </p:spTree>
    <p:extLst>
      <p:ext uri="{BB962C8B-B14F-4D97-AF65-F5344CB8AC3E}">
        <p14:creationId xmlns:p14="http://schemas.microsoft.com/office/powerpoint/2010/main" val="284639379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284</Words>
  <Application>Microsoft Office PowerPoint</Application>
  <PresentationFormat>Экран (4:3)</PresentationFormat>
  <Paragraphs>64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 О муниципальном этапе  Всероссийского  конкурса сценариев,  посвященном 75-летию Великой Победы,  «История моей семьи в истории  Великой Отечественной войны»» (Положение прилагается)</vt:lpstr>
      <vt:lpstr>Участники конкурса </vt:lpstr>
      <vt:lpstr>СРОКИ ПРОВЕДЕНИЯ КОНКУРСА</vt:lpstr>
      <vt:lpstr> Порядок  предоставления  конкурсных работ </vt:lpstr>
      <vt:lpstr>КРИТЕРИИ ОЦЕНКИ КОНКУРСНЫХ РАБОТ</vt:lpstr>
      <vt:lpstr>ПОДВЕДЕНИЕ ИТОГОВ КОНКУРСА. НАГРАЖДЕНИЕ</vt:lpstr>
      <vt:lpstr>Все материалы для участия  в конкурсе направляются в администрацию муниципального  штаба Движения «ЮНАРМИЯ»  на адрес  электронной почты habirova_63@mail.ru .  в срок  до  20 марта 2020 года.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О муниципальном этапе  Всероссийского  конкурса рисунков,  посвященном 75-летию Великой Победы,  «Минувших дней живая память» (Положение прилагается)</dc:title>
  <dc:creator>Dilbar</dc:creator>
  <cp:lastModifiedBy>Dilbar</cp:lastModifiedBy>
  <cp:revision>11</cp:revision>
  <dcterms:created xsi:type="dcterms:W3CDTF">2020-03-04T18:21:41Z</dcterms:created>
  <dcterms:modified xsi:type="dcterms:W3CDTF">2020-03-04T20:04:19Z</dcterms:modified>
</cp:coreProperties>
</file>